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Lato"/>
      <p:regular r:id="rId13"/>
    </p:embeddedFont>
    <p:embeddedFont>
      <p:font typeface="Lato"/>
      <p:regular r:id="rId14"/>
    </p:embeddedFont>
    <p:embeddedFont>
      <p:font typeface="Lato"/>
      <p:regular r:id="rId15"/>
    </p:embeddedFont>
    <p:embeddedFont>
      <p:font typeface="Lato"/>
      <p:regular r:id="rId16"/>
    </p:embeddedFont>
    <p:embeddedFont>
      <p:font typeface="Lato"/>
      <p:regular r:id="rId17"/>
    </p:embeddedFont>
    <p:embeddedFont>
      <p:font typeface="Lato"/>
      <p:regular r:id="rId18"/>
    </p:embeddedFont>
    <p:embeddedFont>
      <p:font typeface="Lato"/>
      <p:regular r:id="rId19"/>
    </p:embeddedFont>
    <p:embeddedFont>
      <p:font typeface="Lat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LangChain is great when you want full control over your agent's components - you can customize memory, tools, chains, etc. but it takes more setup
CrewAI is faster to prototype multi-agent teams - you just define roles and tasks, and it handles the orchestration
AutoGen from Microsoft is ideal for code-generating or reasoning agents - it self-corrects, logs, and works well in conversational loops
LangGraph is more advanced, like a workflow DAG engine - it's amazing when you need visual flow and memory checkpoints
For beginners, I'd recommend CrewAI or LangChain. For more experimental use cases, try AutoGen.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different agent memory architectures, highlighting the key features and trade-offs of each framework.
LangChain offers the most flexibility, allowing you to configure different memory types like short-term, long-term, and entity memory, but requires more manual setup.
CrewAI comes with built-in memory management using ChromaDB for short-term and SQLite for long-term, making it more plug-and-play.
AutoGen uses a list-based approach that's highly pluggable, allowing you to integrate with external databases or protocols like Retrieval Augmented Generation.
LangGraph is optimized for persistent, node-level memory, making it well-suited for long-term workflows and graph-based applications.
The key trade-off is between the level of control and the ease of setup, so the choice will depend on the specific needs of your project.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Debugging AI agents is challenging because they operate over time and state
CrewAI provides a CLI replay and AgentOps dashboard for complete execution tracing
AutoGen offers TRACE_LOGGER and OpenTelemetry (Jaeger) for detailed logs and code generation visualization
LangChain integrates with LangSmith to provide trace logs and verbose mode for agent flow visualization
LangGraph enables state snapshots, checkpoint replay, and LangSmith integration for workflow analysis
Key debugging best practices include using session IDs, logging inputs/outputs, adding human-in-the-loop checks, and testing tool-agent connections early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a live coding exercise where we'll build our first AI agent.
We'll be exploring different framework options - CrewAI, LangChain, and AutoGen - and choosing one to work with.
The exercise will have 3 main steps:
Set a goal to create an agent with memory and 1 tool
Run a task that uses state and makes an external call
Observe the agent's behavior and log the results
We'll be working in Colab, so we can start small and trace any issues that come up. The goal is to reach the same end point using different frameworks.
The key is to choose a framework that fits your needs and comfort level, and then dive in and start building.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problems to watch out for include tool not responding, memory not updating, agent stalling or looping, and output looking wrong. These can often be fixed by checking prompt structure, confirming save state, examining reasoning steps, and adjusting temperature or context.
Models can also break silently, so it's important to pin versions and use logs to monitor for issues.
Best practices include always logging intermediate steps, validating tool outputs early, using verbose/debug settings, and debugging collaboratively.
The key is to think like a debugger - understand what the agent knew, when, and what changed to cause any issues. Proactive monitoring and troubleshooting is crucial.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Today we wrapped up our initial work, and now it's time to look ahead to what's next.
• I want you to take a moment and reflect on what you were able to build so far. What are you most proud of accomplishing?
• Of course, no project is perfect - what challenges or failures did you encounter, and what did you learn from them?
• As you think about what's next, consider what you would change or do differently if you had the chance. What insights have you gained that could improve your approach?
• Tomorrow we'll be moving into a new phase - your agents will need to negotiate with each other. To prepare, make sure you bring your trace logs, any questions or bugs you want to discuss, and reflect on the key learnings from today.
• Keep your working notebooks handy, as you'll want to build on what you've done so far. I'm excited to see how your agents perform in the negotiation challenge!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85336"/>
            <a:ext cx="7556421" cy="1204913"/>
          </a:xfrm>
          <a:prstGeom prst="rect">
            <a:avLst/>
          </a:prstGeom>
          <a:noFill/>
          <a:ln/>
        </p:spPr>
        <p:txBody>
          <a:bodyPr wrap="square" lIns="0" tIns="0" rIns="0" bIns="0" rtlCol="0" anchor="t"/>
          <a:lstStyle/>
          <a:p>
            <a:pPr algn="l" indent="0" marL="0">
              <a:lnSpc>
                <a:spcPts val="4700"/>
              </a:lnSpc>
              <a:buNone/>
            </a:pPr>
            <a:r>
              <a:rPr lang="en-US" sz="3750" b="1" dirty="0">
                <a:solidFill>
                  <a:srgbClr val="282824"/>
                </a:solidFill>
                <a:latin typeface="Lato Bold" pitchFamily="34" charset="0"/>
                <a:ea typeface="Lato Bold" pitchFamily="34" charset="-122"/>
                <a:cs typeface="Lato Bold" pitchFamily="34" charset="-120"/>
              </a:rPr>
              <a:t>Choosing the Right Agent Framework</a:t>
            </a:r>
            <a:endParaRPr lang="en-US" sz="3750" dirty="0"/>
          </a:p>
        </p:txBody>
      </p:sp>
      <p:sp>
        <p:nvSpPr>
          <p:cNvPr id="4" name="Shape 1"/>
          <p:cNvSpPr/>
          <p:nvPr/>
        </p:nvSpPr>
        <p:spPr>
          <a:xfrm>
            <a:off x="6280190" y="2279452"/>
            <a:ext cx="7556421" cy="4022884"/>
          </a:xfrm>
          <a:prstGeom prst="roundRect">
            <a:avLst>
              <a:gd name="adj" fmla="val 719"/>
            </a:avLst>
          </a:prstGeom>
          <a:noFill/>
          <a:ln w="7620">
            <a:solidFill>
              <a:srgbClr val="000000">
                <a:alpha val="8000"/>
              </a:srgbClr>
            </a:solidFill>
            <a:prstDash val="solid"/>
          </a:ln>
        </p:spPr>
      </p:sp>
      <p:sp>
        <p:nvSpPr>
          <p:cNvPr id="5" name="Shape 2"/>
          <p:cNvSpPr/>
          <p:nvPr/>
        </p:nvSpPr>
        <p:spPr>
          <a:xfrm>
            <a:off x="6287810" y="2287072"/>
            <a:ext cx="7540347" cy="554831"/>
          </a:xfrm>
          <a:prstGeom prst="rect">
            <a:avLst/>
          </a:prstGeom>
          <a:solidFill>
            <a:srgbClr val="FFFFFF">
              <a:alpha val="4000"/>
            </a:srgbClr>
          </a:solidFill>
          <a:ln/>
        </p:spPr>
      </p:sp>
      <p:sp>
        <p:nvSpPr>
          <p:cNvPr id="6" name="Text 3"/>
          <p:cNvSpPr/>
          <p:nvPr/>
        </p:nvSpPr>
        <p:spPr>
          <a:xfrm>
            <a:off x="6481405" y="2410301"/>
            <a:ext cx="2123837"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Framework</a:t>
            </a:r>
            <a:endParaRPr lang="en-US" sz="1500" dirty="0"/>
          </a:p>
        </p:txBody>
      </p:sp>
      <p:sp>
        <p:nvSpPr>
          <p:cNvPr id="7" name="Text 4"/>
          <p:cNvSpPr/>
          <p:nvPr/>
        </p:nvSpPr>
        <p:spPr>
          <a:xfrm>
            <a:off x="8998387" y="2410301"/>
            <a:ext cx="2120027"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Strengths</a:t>
            </a:r>
            <a:endParaRPr lang="en-US" sz="1500" dirty="0"/>
          </a:p>
        </p:txBody>
      </p:sp>
      <p:sp>
        <p:nvSpPr>
          <p:cNvPr id="8" name="Text 5"/>
          <p:cNvSpPr/>
          <p:nvPr/>
        </p:nvSpPr>
        <p:spPr>
          <a:xfrm>
            <a:off x="11511558" y="2410301"/>
            <a:ext cx="2123837"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Best For</a:t>
            </a:r>
            <a:endParaRPr lang="en-US" sz="1500" dirty="0"/>
          </a:p>
        </p:txBody>
      </p:sp>
      <p:sp>
        <p:nvSpPr>
          <p:cNvPr id="9" name="Shape 6"/>
          <p:cNvSpPr/>
          <p:nvPr/>
        </p:nvSpPr>
        <p:spPr>
          <a:xfrm>
            <a:off x="6287810" y="2841903"/>
            <a:ext cx="7540347" cy="863203"/>
          </a:xfrm>
          <a:prstGeom prst="rect">
            <a:avLst/>
          </a:prstGeom>
          <a:solidFill>
            <a:srgbClr val="000000">
              <a:alpha val="4000"/>
            </a:srgbClr>
          </a:solidFill>
          <a:ln/>
        </p:spPr>
      </p:sp>
      <p:sp>
        <p:nvSpPr>
          <p:cNvPr id="10" name="Text 7"/>
          <p:cNvSpPr/>
          <p:nvPr/>
        </p:nvSpPr>
        <p:spPr>
          <a:xfrm>
            <a:off x="6481405" y="2965133"/>
            <a:ext cx="2123837"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LangChain</a:t>
            </a:r>
            <a:endParaRPr lang="en-US" sz="1500" dirty="0"/>
          </a:p>
        </p:txBody>
      </p:sp>
      <p:sp>
        <p:nvSpPr>
          <p:cNvPr id="11" name="Text 8"/>
          <p:cNvSpPr/>
          <p:nvPr/>
        </p:nvSpPr>
        <p:spPr>
          <a:xfrm>
            <a:off x="8998387" y="2965133"/>
            <a:ext cx="2120027" cy="616744"/>
          </a:xfrm>
          <a:prstGeom prst="rect">
            <a:avLst/>
          </a:prstGeom>
          <a:noFill/>
          <a:ln/>
        </p:spPr>
        <p:txBody>
          <a:bodyPr wrap="squar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Rich ecosystem, modular design</a:t>
            </a:r>
            <a:endParaRPr lang="en-US" sz="1500" dirty="0"/>
          </a:p>
        </p:txBody>
      </p:sp>
      <p:sp>
        <p:nvSpPr>
          <p:cNvPr id="12" name="Text 9"/>
          <p:cNvSpPr/>
          <p:nvPr/>
        </p:nvSpPr>
        <p:spPr>
          <a:xfrm>
            <a:off x="11511558" y="2965133"/>
            <a:ext cx="2123837" cy="616744"/>
          </a:xfrm>
          <a:prstGeom prst="rect">
            <a:avLst/>
          </a:prstGeom>
          <a:noFill/>
          <a:ln/>
        </p:spPr>
        <p:txBody>
          <a:bodyPr wrap="squar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Custom agents, tool integration</a:t>
            </a:r>
            <a:endParaRPr lang="en-US" sz="1500" dirty="0"/>
          </a:p>
        </p:txBody>
      </p:sp>
      <p:sp>
        <p:nvSpPr>
          <p:cNvPr id="13" name="Shape 10"/>
          <p:cNvSpPr/>
          <p:nvPr/>
        </p:nvSpPr>
        <p:spPr>
          <a:xfrm>
            <a:off x="6287810" y="3705106"/>
            <a:ext cx="7540347" cy="863203"/>
          </a:xfrm>
          <a:prstGeom prst="rect">
            <a:avLst/>
          </a:prstGeom>
          <a:solidFill>
            <a:srgbClr val="FFFFFF">
              <a:alpha val="4000"/>
            </a:srgbClr>
          </a:solidFill>
          <a:ln/>
        </p:spPr>
      </p:sp>
      <p:sp>
        <p:nvSpPr>
          <p:cNvPr id="14" name="Text 11"/>
          <p:cNvSpPr/>
          <p:nvPr/>
        </p:nvSpPr>
        <p:spPr>
          <a:xfrm>
            <a:off x="6481405" y="3828336"/>
            <a:ext cx="2123837"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CrewAI</a:t>
            </a:r>
            <a:endParaRPr lang="en-US" sz="1500" dirty="0"/>
          </a:p>
        </p:txBody>
      </p:sp>
      <p:sp>
        <p:nvSpPr>
          <p:cNvPr id="15" name="Text 12"/>
          <p:cNvSpPr/>
          <p:nvPr/>
        </p:nvSpPr>
        <p:spPr>
          <a:xfrm>
            <a:off x="8998387" y="3828336"/>
            <a:ext cx="2120027" cy="616744"/>
          </a:xfrm>
          <a:prstGeom prst="rect">
            <a:avLst/>
          </a:prstGeom>
          <a:noFill/>
          <a:ln/>
        </p:spPr>
        <p:txBody>
          <a:bodyPr wrap="squar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Easy setup, role orchestration</a:t>
            </a:r>
            <a:endParaRPr lang="en-US" sz="1500" dirty="0"/>
          </a:p>
        </p:txBody>
      </p:sp>
      <p:sp>
        <p:nvSpPr>
          <p:cNvPr id="16" name="Text 13"/>
          <p:cNvSpPr/>
          <p:nvPr/>
        </p:nvSpPr>
        <p:spPr>
          <a:xfrm>
            <a:off x="11511558" y="3828336"/>
            <a:ext cx="2123837"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Quick MAS prototyping</a:t>
            </a:r>
            <a:endParaRPr lang="en-US" sz="1500" dirty="0"/>
          </a:p>
        </p:txBody>
      </p:sp>
      <p:sp>
        <p:nvSpPr>
          <p:cNvPr id="17" name="Shape 14"/>
          <p:cNvSpPr/>
          <p:nvPr/>
        </p:nvSpPr>
        <p:spPr>
          <a:xfrm>
            <a:off x="6287810" y="4568309"/>
            <a:ext cx="7540347" cy="863203"/>
          </a:xfrm>
          <a:prstGeom prst="rect">
            <a:avLst/>
          </a:prstGeom>
          <a:solidFill>
            <a:srgbClr val="000000">
              <a:alpha val="4000"/>
            </a:srgbClr>
          </a:solidFill>
          <a:ln/>
        </p:spPr>
      </p:sp>
      <p:sp>
        <p:nvSpPr>
          <p:cNvPr id="18" name="Text 15"/>
          <p:cNvSpPr/>
          <p:nvPr/>
        </p:nvSpPr>
        <p:spPr>
          <a:xfrm>
            <a:off x="6481405" y="4691539"/>
            <a:ext cx="2123837"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AutoGen</a:t>
            </a:r>
            <a:endParaRPr lang="en-US" sz="1500" dirty="0"/>
          </a:p>
        </p:txBody>
      </p:sp>
      <p:sp>
        <p:nvSpPr>
          <p:cNvPr id="19" name="Text 16"/>
          <p:cNvSpPr/>
          <p:nvPr/>
        </p:nvSpPr>
        <p:spPr>
          <a:xfrm>
            <a:off x="8998387" y="4691539"/>
            <a:ext cx="2120027" cy="616744"/>
          </a:xfrm>
          <a:prstGeom prst="rect">
            <a:avLst/>
          </a:prstGeom>
          <a:noFill/>
          <a:ln/>
        </p:spPr>
        <p:txBody>
          <a:bodyPr wrap="squar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Self-correcting, code agents</a:t>
            </a:r>
            <a:endParaRPr lang="en-US" sz="1500" dirty="0"/>
          </a:p>
        </p:txBody>
      </p:sp>
      <p:sp>
        <p:nvSpPr>
          <p:cNvPr id="20" name="Text 17"/>
          <p:cNvSpPr/>
          <p:nvPr/>
        </p:nvSpPr>
        <p:spPr>
          <a:xfrm>
            <a:off x="11511558" y="4691539"/>
            <a:ext cx="2123837" cy="616744"/>
          </a:xfrm>
          <a:prstGeom prst="rect">
            <a:avLst/>
          </a:prstGeom>
          <a:noFill/>
          <a:ln/>
        </p:spPr>
        <p:txBody>
          <a:bodyPr wrap="squar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Research &amp; conversation MAS</a:t>
            </a:r>
            <a:endParaRPr lang="en-US" sz="1500" dirty="0"/>
          </a:p>
        </p:txBody>
      </p:sp>
      <p:sp>
        <p:nvSpPr>
          <p:cNvPr id="21" name="Shape 18"/>
          <p:cNvSpPr/>
          <p:nvPr/>
        </p:nvSpPr>
        <p:spPr>
          <a:xfrm>
            <a:off x="6287810" y="5431512"/>
            <a:ext cx="7540347" cy="863203"/>
          </a:xfrm>
          <a:prstGeom prst="rect">
            <a:avLst/>
          </a:prstGeom>
          <a:solidFill>
            <a:srgbClr val="FFFFFF">
              <a:alpha val="4000"/>
            </a:srgbClr>
          </a:solidFill>
          <a:ln/>
        </p:spPr>
      </p:sp>
      <p:sp>
        <p:nvSpPr>
          <p:cNvPr id="22" name="Text 19"/>
          <p:cNvSpPr/>
          <p:nvPr/>
        </p:nvSpPr>
        <p:spPr>
          <a:xfrm>
            <a:off x="6481405" y="5554742"/>
            <a:ext cx="2123837" cy="308372"/>
          </a:xfrm>
          <a:prstGeom prst="rect">
            <a:avLst/>
          </a:prstGeom>
          <a:noFill/>
          <a:ln/>
        </p:spPr>
        <p:txBody>
          <a:bodyPr wrap="non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LangGraph</a:t>
            </a:r>
            <a:endParaRPr lang="en-US" sz="1500" dirty="0"/>
          </a:p>
        </p:txBody>
      </p:sp>
      <p:sp>
        <p:nvSpPr>
          <p:cNvPr id="23" name="Text 20"/>
          <p:cNvSpPr/>
          <p:nvPr/>
        </p:nvSpPr>
        <p:spPr>
          <a:xfrm>
            <a:off x="8998387" y="5554742"/>
            <a:ext cx="2120027" cy="616744"/>
          </a:xfrm>
          <a:prstGeom prst="rect">
            <a:avLst/>
          </a:prstGeom>
          <a:noFill/>
          <a:ln/>
        </p:spPr>
        <p:txBody>
          <a:bodyPr wrap="squar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Graph-based workflows, RAG‑heavy</a:t>
            </a:r>
            <a:endParaRPr lang="en-US" sz="1500" dirty="0"/>
          </a:p>
        </p:txBody>
      </p:sp>
      <p:sp>
        <p:nvSpPr>
          <p:cNvPr id="24" name="Text 21"/>
          <p:cNvSpPr/>
          <p:nvPr/>
        </p:nvSpPr>
        <p:spPr>
          <a:xfrm>
            <a:off x="11511558" y="5554742"/>
            <a:ext cx="2123837" cy="616744"/>
          </a:xfrm>
          <a:prstGeom prst="rect">
            <a:avLst/>
          </a:prstGeom>
          <a:noFill/>
          <a:ln/>
        </p:spPr>
        <p:txBody>
          <a:bodyPr wrap="squar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Workflow control, memory tuning</a:t>
            </a:r>
            <a:endParaRPr lang="en-US" sz="1500" dirty="0"/>
          </a:p>
        </p:txBody>
      </p:sp>
      <p:sp>
        <p:nvSpPr>
          <p:cNvPr id="25" name="Text 22"/>
          <p:cNvSpPr/>
          <p:nvPr/>
        </p:nvSpPr>
        <p:spPr>
          <a:xfrm>
            <a:off x="6280190" y="6519148"/>
            <a:ext cx="7556421" cy="925116"/>
          </a:xfrm>
          <a:prstGeom prst="rect">
            <a:avLst/>
          </a:prstGeom>
          <a:noFill/>
          <a:ln/>
        </p:spPr>
        <p:txBody>
          <a:bodyPr wrap="square" lIns="0" tIns="0" rIns="0" bIns="0" rtlCol="0" anchor="t"/>
          <a:lstStyle/>
          <a:p>
            <a:pPr algn="l" indent="0" marL="0">
              <a:lnSpc>
                <a:spcPts val="2400"/>
              </a:lnSpc>
              <a:buNone/>
            </a:pPr>
            <a:r>
              <a:rPr lang="en-US" sz="1500" dirty="0">
                <a:solidFill>
                  <a:srgbClr val="4A4A45"/>
                </a:solidFill>
                <a:latin typeface="Lato" pitchFamily="34" charset="0"/>
                <a:ea typeface="Lato" pitchFamily="34" charset="-122"/>
                <a:cs typeface="Lato" pitchFamily="34" charset="-120"/>
              </a:rPr>
              <a:t>LangChain is great when you want control. CrewAI is fastest to prototype multi-agent teams. AutoGen is powerful for self-debugging agents. LangGraph is ideal when you need precise flow control.</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2213" y="619363"/>
            <a:ext cx="6612612" cy="631388"/>
          </a:xfrm>
          <a:prstGeom prst="rect">
            <a:avLst/>
          </a:prstGeom>
          <a:noFill/>
          <a:ln/>
        </p:spPr>
        <p:txBody>
          <a:bodyPr wrap="none" lIns="0" tIns="0" rIns="0" bIns="0" rtlCol="0" anchor="t"/>
          <a:lstStyle/>
          <a:p>
            <a:pPr algn="l" indent="0" marL="0">
              <a:lnSpc>
                <a:spcPts val="4950"/>
              </a:lnSpc>
              <a:buNone/>
            </a:pPr>
            <a:r>
              <a:rPr lang="en-US" sz="3950" b="1" dirty="0">
                <a:solidFill>
                  <a:srgbClr val="282824"/>
                </a:solidFill>
                <a:latin typeface="Lato Bold" pitchFamily="34" charset="0"/>
                <a:ea typeface="Lato Bold" pitchFamily="34" charset="-122"/>
                <a:cs typeface="Lato Bold" pitchFamily="34" charset="-120"/>
              </a:rPr>
              <a:t>Agent Memory Architectures</a:t>
            </a:r>
            <a:endParaRPr lang="en-US" sz="3950" dirty="0"/>
          </a:p>
        </p:txBody>
      </p:sp>
      <p:sp>
        <p:nvSpPr>
          <p:cNvPr id="4" name="Shape 1"/>
          <p:cNvSpPr/>
          <p:nvPr/>
        </p:nvSpPr>
        <p:spPr>
          <a:xfrm>
            <a:off x="6272213" y="1553766"/>
            <a:ext cx="7572375" cy="4536043"/>
          </a:xfrm>
          <a:prstGeom prst="roundRect">
            <a:avLst>
              <a:gd name="adj" fmla="val 668"/>
            </a:avLst>
          </a:prstGeom>
          <a:noFill/>
          <a:ln w="7620">
            <a:solidFill>
              <a:srgbClr val="000000">
                <a:alpha val="8000"/>
              </a:srgbClr>
            </a:solidFill>
            <a:prstDash val="solid"/>
          </a:ln>
        </p:spPr>
      </p:sp>
      <p:sp>
        <p:nvSpPr>
          <p:cNvPr id="5" name="Shape 2"/>
          <p:cNvSpPr/>
          <p:nvPr/>
        </p:nvSpPr>
        <p:spPr>
          <a:xfrm>
            <a:off x="6279833" y="1561386"/>
            <a:ext cx="7557135" cy="580906"/>
          </a:xfrm>
          <a:prstGeom prst="rect">
            <a:avLst/>
          </a:prstGeom>
          <a:solidFill>
            <a:srgbClr val="FFFFFF">
              <a:alpha val="4000"/>
            </a:srgbClr>
          </a:solidFill>
          <a:ln/>
        </p:spPr>
      </p:sp>
      <p:sp>
        <p:nvSpPr>
          <p:cNvPr id="6" name="Text 3"/>
          <p:cNvSpPr/>
          <p:nvPr/>
        </p:nvSpPr>
        <p:spPr>
          <a:xfrm>
            <a:off x="6482001" y="1690211"/>
            <a:ext cx="2111573" cy="323255"/>
          </a:xfrm>
          <a:prstGeom prst="rect">
            <a:avLst/>
          </a:prstGeom>
          <a:noFill/>
          <a:ln/>
        </p:spPr>
        <p:txBody>
          <a:bodyPr wrap="none" lIns="0" tIns="0" rIns="0" bIns="0" rtlCol="0" anchor="t"/>
          <a:lstStyle/>
          <a:p>
            <a:pPr algn="l" indent="0" marL="0">
              <a:lnSpc>
                <a:spcPts val="2500"/>
              </a:lnSpc>
              <a:buNone/>
            </a:pPr>
            <a:r>
              <a:rPr lang="en-US" sz="1550" b="1" dirty="0">
                <a:solidFill>
                  <a:srgbClr val="4A4A45"/>
                </a:solidFill>
                <a:latin typeface="Lato" pitchFamily="34" charset="0"/>
                <a:ea typeface="Lato" pitchFamily="34" charset="-122"/>
                <a:cs typeface="Lato" pitchFamily="34" charset="-120"/>
              </a:rPr>
              <a:t>Framework</a:t>
            </a:r>
            <a:endParaRPr lang="en-US" sz="1550" dirty="0"/>
          </a:p>
        </p:txBody>
      </p:sp>
      <p:sp>
        <p:nvSpPr>
          <p:cNvPr id="7" name="Text 4"/>
          <p:cNvSpPr/>
          <p:nvPr/>
        </p:nvSpPr>
        <p:spPr>
          <a:xfrm>
            <a:off x="9005292" y="1690211"/>
            <a:ext cx="2107049" cy="323255"/>
          </a:xfrm>
          <a:prstGeom prst="rect">
            <a:avLst/>
          </a:prstGeom>
          <a:noFill/>
          <a:ln/>
        </p:spPr>
        <p:txBody>
          <a:bodyPr wrap="none" lIns="0" tIns="0" rIns="0" bIns="0" rtlCol="0" anchor="t"/>
          <a:lstStyle/>
          <a:p>
            <a:pPr algn="l" indent="0" marL="0">
              <a:lnSpc>
                <a:spcPts val="2500"/>
              </a:lnSpc>
              <a:buNone/>
            </a:pPr>
            <a:r>
              <a:rPr lang="en-US" sz="1550" b="1" dirty="0">
                <a:solidFill>
                  <a:srgbClr val="4A4A45"/>
                </a:solidFill>
                <a:latin typeface="Lato" pitchFamily="34" charset="0"/>
                <a:ea typeface="Lato" pitchFamily="34" charset="-122"/>
                <a:cs typeface="Lato" pitchFamily="34" charset="-120"/>
              </a:rPr>
              <a:t>Memory Types</a:t>
            </a:r>
            <a:endParaRPr lang="en-US" sz="1550" dirty="0"/>
          </a:p>
        </p:txBody>
      </p:sp>
      <p:sp>
        <p:nvSpPr>
          <p:cNvPr id="8" name="Text 5"/>
          <p:cNvSpPr/>
          <p:nvPr/>
        </p:nvSpPr>
        <p:spPr>
          <a:xfrm>
            <a:off x="11524059" y="1690211"/>
            <a:ext cx="2110859" cy="323255"/>
          </a:xfrm>
          <a:prstGeom prst="rect">
            <a:avLst/>
          </a:prstGeom>
          <a:noFill/>
          <a:ln/>
        </p:spPr>
        <p:txBody>
          <a:bodyPr wrap="none" lIns="0" tIns="0" rIns="0" bIns="0" rtlCol="0" anchor="t"/>
          <a:lstStyle/>
          <a:p>
            <a:pPr algn="l" indent="0" marL="0">
              <a:lnSpc>
                <a:spcPts val="2500"/>
              </a:lnSpc>
              <a:buNone/>
            </a:pPr>
            <a:r>
              <a:rPr lang="en-US" sz="1550" b="1" dirty="0">
                <a:solidFill>
                  <a:srgbClr val="4A4A45"/>
                </a:solidFill>
                <a:latin typeface="Lato" pitchFamily="34" charset="0"/>
                <a:ea typeface="Lato" pitchFamily="34" charset="-122"/>
                <a:cs typeface="Lato" pitchFamily="34" charset="-120"/>
              </a:rPr>
              <a:t>Notes</a:t>
            </a:r>
            <a:endParaRPr lang="en-US" sz="1550" dirty="0"/>
          </a:p>
        </p:txBody>
      </p:sp>
      <p:sp>
        <p:nvSpPr>
          <p:cNvPr id="9" name="Shape 6"/>
          <p:cNvSpPr/>
          <p:nvPr/>
        </p:nvSpPr>
        <p:spPr>
          <a:xfrm>
            <a:off x="6279833" y="2142292"/>
            <a:ext cx="7557135" cy="904161"/>
          </a:xfrm>
          <a:prstGeom prst="rect">
            <a:avLst/>
          </a:prstGeom>
          <a:solidFill>
            <a:srgbClr val="000000">
              <a:alpha val="4000"/>
            </a:srgbClr>
          </a:solidFill>
          <a:ln/>
        </p:spPr>
      </p:sp>
      <p:sp>
        <p:nvSpPr>
          <p:cNvPr id="10" name="Text 7"/>
          <p:cNvSpPr/>
          <p:nvPr/>
        </p:nvSpPr>
        <p:spPr>
          <a:xfrm>
            <a:off x="6482001" y="2271117"/>
            <a:ext cx="2111573" cy="323255"/>
          </a:xfrm>
          <a:prstGeom prst="rect">
            <a:avLst/>
          </a:prstGeom>
          <a:noFill/>
          <a:ln/>
        </p:spPr>
        <p:txBody>
          <a:bodyPr wrap="non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LangChain</a:t>
            </a:r>
            <a:endParaRPr lang="en-US" sz="1550" dirty="0"/>
          </a:p>
        </p:txBody>
      </p:sp>
      <p:sp>
        <p:nvSpPr>
          <p:cNvPr id="11" name="Text 8"/>
          <p:cNvSpPr/>
          <p:nvPr/>
        </p:nvSpPr>
        <p:spPr>
          <a:xfrm>
            <a:off x="9005292" y="2271117"/>
            <a:ext cx="2107049" cy="64650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Short, long, entity, vector</a:t>
            </a:r>
            <a:endParaRPr lang="en-US" sz="1550" dirty="0"/>
          </a:p>
        </p:txBody>
      </p:sp>
      <p:sp>
        <p:nvSpPr>
          <p:cNvPr id="12" name="Text 9"/>
          <p:cNvSpPr/>
          <p:nvPr/>
        </p:nvSpPr>
        <p:spPr>
          <a:xfrm>
            <a:off x="11524059" y="2271117"/>
            <a:ext cx="2110859" cy="64650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Manual setup; highly flexible</a:t>
            </a:r>
            <a:endParaRPr lang="en-US" sz="1550" dirty="0"/>
          </a:p>
        </p:txBody>
      </p:sp>
      <p:sp>
        <p:nvSpPr>
          <p:cNvPr id="13" name="Shape 10"/>
          <p:cNvSpPr/>
          <p:nvPr/>
        </p:nvSpPr>
        <p:spPr>
          <a:xfrm>
            <a:off x="6279833" y="3046452"/>
            <a:ext cx="7557135" cy="1227415"/>
          </a:xfrm>
          <a:prstGeom prst="rect">
            <a:avLst/>
          </a:prstGeom>
          <a:solidFill>
            <a:srgbClr val="FFFFFF">
              <a:alpha val="4000"/>
            </a:srgbClr>
          </a:solidFill>
          <a:ln/>
        </p:spPr>
      </p:sp>
      <p:sp>
        <p:nvSpPr>
          <p:cNvPr id="14" name="Text 11"/>
          <p:cNvSpPr/>
          <p:nvPr/>
        </p:nvSpPr>
        <p:spPr>
          <a:xfrm>
            <a:off x="6482001" y="3175278"/>
            <a:ext cx="2111573" cy="323255"/>
          </a:xfrm>
          <a:prstGeom prst="rect">
            <a:avLst/>
          </a:prstGeom>
          <a:noFill/>
          <a:ln/>
        </p:spPr>
        <p:txBody>
          <a:bodyPr wrap="non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CrewAI</a:t>
            </a:r>
            <a:endParaRPr lang="en-US" sz="1550" dirty="0"/>
          </a:p>
        </p:txBody>
      </p:sp>
      <p:sp>
        <p:nvSpPr>
          <p:cNvPr id="15" name="Text 12"/>
          <p:cNvSpPr/>
          <p:nvPr/>
        </p:nvSpPr>
        <p:spPr>
          <a:xfrm>
            <a:off x="9005292" y="3175278"/>
            <a:ext cx="2107049" cy="969764"/>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Built-in short/long/entity memory</a:t>
            </a:r>
            <a:endParaRPr lang="en-US" sz="1550" dirty="0"/>
          </a:p>
        </p:txBody>
      </p:sp>
      <p:sp>
        <p:nvSpPr>
          <p:cNvPr id="16" name="Text 13"/>
          <p:cNvSpPr/>
          <p:nvPr/>
        </p:nvSpPr>
        <p:spPr>
          <a:xfrm>
            <a:off x="11524059" y="3175278"/>
            <a:ext cx="2110859" cy="64650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ChromaDB + SQLite by default</a:t>
            </a:r>
            <a:endParaRPr lang="en-US" sz="1550" dirty="0"/>
          </a:p>
        </p:txBody>
      </p:sp>
      <p:sp>
        <p:nvSpPr>
          <p:cNvPr id="17" name="Shape 14"/>
          <p:cNvSpPr/>
          <p:nvPr/>
        </p:nvSpPr>
        <p:spPr>
          <a:xfrm>
            <a:off x="6279833" y="4273868"/>
            <a:ext cx="7557135" cy="904161"/>
          </a:xfrm>
          <a:prstGeom prst="rect">
            <a:avLst/>
          </a:prstGeom>
          <a:solidFill>
            <a:srgbClr val="000000">
              <a:alpha val="4000"/>
            </a:srgbClr>
          </a:solidFill>
          <a:ln/>
        </p:spPr>
      </p:sp>
      <p:sp>
        <p:nvSpPr>
          <p:cNvPr id="18" name="Text 15"/>
          <p:cNvSpPr/>
          <p:nvPr/>
        </p:nvSpPr>
        <p:spPr>
          <a:xfrm>
            <a:off x="6482001" y="4402693"/>
            <a:ext cx="2111573" cy="323255"/>
          </a:xfrm>
          <a:prstGeom prst="rect">
            <a:avLst/>
          </a:prstGeom>
          <a:noFill/>
          <a:ln/>
        </p:spPr>
        <p:txBody>
          <a:bodyPr wrap="non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AutoGen</a:t>
            </a:r>
            <a:endParaRPr lang="en-US" sz="1550" dirty="0"/>
          </a:p>
        </p:txBody>
      </p:sp>
      <p:sp>
        <p:nvSpPr>
          <p:cNvPr id="19" name="Text 16"/>
          <p:cNvSpPr/>
          <p:nvPr/>
        </p:nvSpPr>
        <p:spPr>
          <a:xfrm>
            <a:off x="9005292" y="4402693"/>
            <a:ext cx="2107049" cy="64650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List-based + pluggable protocol</a:t>
            </a:r>
            <a:endParaRPr lang="en-US" sz="1550" dirty="0"/>
          </a:p>
        </p:txBody>
      </p:sp>
      <p:sp>
        <p:nvSpPr>
          <p:cNvPr id="20" name="Text 17"/>
          <p:cNvSpPr/>
          <p:nvPr/>
        </p:nvSpPr>
        <p:spPr>
          <a:xfrm>
            <a:off x="11524059" y="4402693"/>
            <a:ext cx="2110859" cy="64650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Supports RAG, external DBs</a:t>
            </a:r>
            <a:endParaRPr lang="en-US" sz="1550" dirty="0"/>
          </a:p>
        </p:txBody>
      </p:sp>
      <p:sp>
        <p:nvSpPr>
          <p:cNvPr id="21" name="Shape 18"/>
          <p:cNvSpPr/>
          <p:nvPr/>
        </p:nvSpPr>
        <p:spPr>
          <a:xfrm>
            <a:off x="6279833" y="5178028"/>
            <a:ext cx="7557135" cy="904161"/>
          </a:xfrm>
          <a:prstGeom prst="rect">
            <a:avLst/>
          </a:prstGeom>
          <a:solidFill>
            <a:srgbClr val="FFFFFF">
              <a:alpha val="4000"/>
            </a:srgbClr>
          </a:solidFill>
          <a:ln/>
        </p:spPr>
      </p:sp>
      <p:sp>
        <p:nvSpPr>
          <p:cNvPr id="22" name="Text 19"/>
          <p:cNvSpPr/>
          <p:nvPr/>
        </p:nvSpPr>
        <p:spPr>
          <a:xfrm>
            <a:off x="6482001" y="5306854"/>
            <a:ext cx="2111573" cy="323255"/>
          </a:xfrm>
          <a:prstGeom prst="rect">
            <a:avLst/>
          </a:prstGeom>
          <a:noFill/>
          <a:ln/>
        </p:spPr>
        <p:txBody>
          <a:bodyPr wrap="non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LangGraph</a:t>
            </a:r>
            <a:endParaRPr lang="en-US" sz="1550" dirty="0"/>
          </a:p>
        </p:txBody>
      </p:sp>
      <p:sp>
        <p:nvSpPr>
          <p:cNvPr id="23" name="Text 20"/>
          <p:cNvSpPr/>
          <p:nvPr/>
        </p:nvSpPr>
        <p:spPr>
          <a:xfrm>
            <a:off x="9005292" y="5306854"/>
            <a:ext cx="2107049" cy="64650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Persistent + checkpointed memory</a:t>
            </a:r>
            <a:endParaRPr lang="en-US" sz="1550" dirty="0"/>
          </a:p>
        </p:txBody>
      </p:sp>
      <p:sp>
        <p:nvSpPr>
          <p:cNvPr id="24" name="Text 21"/>
          <p:cNvSpPr/>
          <p:nvPr/>
        </p:nvSpPr>
        <p:spPr>
          <a:xfrm>
            <a:off x="11524059" y="5306854"/>
            <a:ext cx="2110859" cy="64650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Ideal for long-term workflows</a:t>
            </a:r>
            <a:endParaRPr lang="en-US" sz="1550" dirty="0"/>
          </a:p>
        </p:txBody>
      </p:sp>
      <p:sp>
        <p:nvSpPr>
          <p:cNvPr id="25" name="Text 22"/>
          <p:cNvSpPr/>
          <p:nvPr/>
        </p:nvSpPr>
        <p:spPr>
          <a:xfrm>
            <a:off x="6272213" y="6317099"/>
            <a:ext cx="7572375" cy="129301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LangChain offers the most control but requires more configuration. CrewAI comes with memory ready to use out of the box. AutoGen implements memory through logs and structured updates. LangGraph excels with node-level persistent memory in graph-based workflows.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84653"/>
          </a:xfrm>
          <a:prstGeom prst="rect">
            <a:avLst/>
          </a:prstGeom>
        </p:spPr>
      </p:pic>
      <p:sp>
        <p:nvSpPr>
          <p:cNvPr id="3" name="Text 0"/>
          <p:cNvSpPr/>
          <p:nvPr/>
        </p:nvSpPr>
        <p:spPr>
          <a:xfrm>
            <a:off x="793790" y="2632472"/>
            <a:ext cx="6029206" cy="496133"/>
          </a:xfrm>
          <a:prstGeom prst="rect">
            <a:avLst/>
          </a:prstGeom>
          <a:noFill/>
          <a:ln/>
        </p:spPr>
        <p:txBody>
          <a:bodyPr wrap="none" lIns="0" tIns="0" rIns="0" bIns="0" rtlCol="0" anchor="t"/>
          <a:lstStyle/>
          <a:p>
            <a:pPr algn="l" indent="0" marL="0">
              <a:lnSpc>
                <a:spcPts val="3900"/>
              </a:lnSpc>
              <a:buNone/>
            </a:pPr>
            <a:r>
              <a:rPr lang="en-US" sz="3100" b="1" dirty="0">
                <a:solidFill>
                  <a:srgbClr val="282824"/>
                </a:solidFill>
                <a:latin typeface="Lato Bold" pitchFamily="34" charset="0"/>
                <a:ea typeface="Lato Bold" pitchFamily="34" charset="-122"/>
                <a:cs typeface="Lato Bold" pitchFamily="34" charset="-120"/>
              </a:rPr>
              <a:t>Debugging, Tracing &amp; Replay Tools</a:t>
            </a:r>
            <a:endParaRPr lang="en-US" sz="3100" dirty="0"/>
          </a:p>
        </p:txBody>
      </p:sp>
      <p:sp>
        <p:nvSpPr>
          <p:cNvPr id="4" name="Text 1"/>
          <p:cNvSpPr/>
          <p:nvPr/>
        </p:nvSpPr>
        <p:spPr>
          <a:xfrm>
            <a:off x="793790" y="3366730"/>
            <a:ext cx="13042821"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Don't trust the output — trace the reasoning. Each framework offers different visibility into agent execution flows.</a:t>
            </a:r>
            <a:endParaRPr lang="en-US" sz="1250" dirty="0"/>
          </a:p>
        </p:txBody>
      </p:sp>
      <p:sp>
        <p:nvSpPr>
          <p:cNvPr id="5" name="Shape 2"/>
          <p:cNvSpPr/>
          <p:nvPr/>
        </p:nvSpPr>
        <p:spPr>
          <a:xfrm>
            <a:off x="793790" y="3799403"/>
            <a:ext cx="6441996" cy="914757"/>
          </a:xfrm>
          <a:prstGeom prst="roundRect">
            <a:avLst>
              <a:gd name="adj" fmla="val 2604"/>
            </a:avLst>
          </a:prstGeom>
          <a:solidFill>
            <a:srgbClr val="E5DFD2"/>
          </a:solidFill>
          <a:ln/>
        </p:spPr>
      </p:sp>
      <p:sp>
        <p:nvSpPr>
          <p:cNvPr id="6" name="Text 3"/>
          <p:cNvSpPr/>
          <p:nvPr/>
        </p:nvSpPr>
        <p:spPr>
          <a:xfrm>
            <a:off x="952500" y="3958114"/>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CrewAI</a:t>
            </a:r>
            <a:endParaRPr lang="en-US" sz="1550" dirty="0"/>
          </a:p>
        </p:txBody>
      </p:sp>
      <p:sp>
        <p:nvSpPr>
          <p:cNvPr id="7" name="Text 4"/>
          <p:cNvSpPr/>
          <p:nvPr/>
        </p:nvSpPr>
        <p:spPr>
          <a:xfrm>
            <a:off x="952500" y="4301371"/>
            <a:ext cx="6124575"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CLI replay and AgentOps dashboard for complete execution tracing</a:t>
            </a:r>
            <a:endParaRPr lang="en-US" sz="1250" dirty="0"/>
          </a:p>
        </p:txBody>
      </p:sp>
      <p:sp>
        <p:nvSpPr>
          <p:cNvPr id="8" name="Shape 5"/>
          <p:cNvSpPr/>
          <p:nvPr/>
        </p:nvSpPr>
        <p:spPr>
          <a:xfrm>
            <a:off x="7394496" y="3799403"/>
            <a:ext cx="6442115" cy="914757"/>
          </a:xfrm>
          <a:prstGeom prst="roundRect">
            <a:avLst>
              <a:gd name="adj" fmla="val 2604"/>
            </a:avLst>
          </a:prstGeom>
          <a:solidFill>
            <a:srgbClr val="E5DFD2"/>
          </a:solidFill>
          <a:ln/>
        </p:spPr>
      </p:sp>
      <p:sp>
        <p:nvSpPr>
          <p:cNvPr id="9" name="Text 6"/>
          <p:cNvSpPr/>
          <p:nvPr/>
        </p:nvSpPr>
        <p:spPr>
          <a:xfrm>
            <a:off x="7553206" y="3958114"/>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AutoGen</a:t>
            </a:r>
            <a:endParaRPr lang="en-US" sz="1550" dirty="0"/>
          </a:p>
        </p:txBody>
      </p:sp>
      <p:sp>
        <p:nvSpPr>
          <p:cNvPr id="10" name="Text 7"/>
          <p:cNvSpPr/>
          <p:nvPr/>
        </p:nvSpPr>
        <p:spPr>
          <a:xfrm>
            <a:off x="7553206" y="4301371"/>
            <a:ext cx="6124694"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TRACE_LOGGER and OpenTelemetry (Jaeger) with detailed logs for code generation</a:t>
            </a:r>
            <a:endParaRPr lang="en-US" sz="1250" dirty="0"/>
          </a:p>
        </p:txBody>
      </p:sp>
      <p:sp>
        <p:nvSpPr>
          <p:cNvPr id="11" name="Shape 8"/>
          <p:cNvSpPr/>
          <p:nvPr/>
        </p:nvSpPr>
        <p:spPr>
          <a:xfrm>
            <a:off x="793790" y="4872871"/>
            <a:ext cx="6441996" cy="914757"/>
          </a:xfrm>
          <a:prstGeom prst="roundRect">
            <a:avLst>
              <a:gd name="adj" fmla="val 2604"/>
            </a:avLst>
          </a:prstGeom>
          <a:solidFill>
            <a:srgbClr val="E5DFD2"/>
          </a:solidFill>
          <a:ln/>
        </p:spPr>
      </p:sp>
      <p:sp>
        <p:nvSpPr>
          <p:cNvPr id="12" name="Text 9"/>
          <p:cNvSpPr/>
          <p:nvPr/>
        </p:nvSpPr>
        <p:spPr>
          <a:xfrm>
            <a:off x="952500" y="5031581"/>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LangChain</a:t>
            </a:r>
            <a:endParaRPr lang="en-US" sz="1550" dirty="0"/>
          </a:p>
        </p:txBody>
      </p:sp>
      <p:sp>
        <p:nvSpPr>
          <p:cNvPr id="13" name="Text 10"/>
          <p:cNvSpPr/>
          <p:nvPr/>
        </p:nvSpPr>
        <p:spPr>
          <a:xfrm>
            <a:off x="952500" y="5374838"/>
            <a:ext cx="6124575"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LangSmith trace logs and verbose mode for agent flow visualization</a:t>
            </a:r>
            <a:endParaRPr lang="en-US" sz="1250" dirty="0"/>
          </a:p>
        </p:txBody>
      </p:sp>
      <p:sp>
        <p:nvSpPr>
          <p:cNvPr id="14" name="Shape 11"/>
          <p:cNvSpPr/>
          <p:nvPr/>
        </p:nvSpPr>
        <p:spPr>
          <a:xfrm>
            <a:off x="7394496" y="4872871"/>
            <a:ext cx="6442115" cy="914757"/>
          </a:xfrm>
          <a:prstGeom prst="roundRect">
            <a:avLst>
              <a:gd name="adj" fmla="val 2604"/>
            </a:avLst>
          </a:prstGeom>
          <a:solidFill>
            <a:srgbClr val="E5DFD2"/>
          </a:solidFill>
          <a:ln/>
        </p:spPr>
      </p:sp>
      <p:sp>
        <p:nvSpPr>
          <p:cNvPr id="15" name="Text 12"/>
          <p:cNvSpPr/>
          <p:nvPr/>
        </p:nvSpPr>
        <p:spPr>
          <a:xfrm>
            <a:off x="7553206" y="5031581"/>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LangGraph</a:t>
            </a:r>
            <a:endParaRPr lang="en-US" sz="1550" dirty="0"/>
          </a:p>
        </p:txBody>
      </p:sp>
      <p:sp>
        <p:nvSpPr>
          <p:cNvPr id="16" name="Text 13"/>
          <p:cNvSpPr/>
          <p:nvPr/>
        </p:nvSpPr>
        <p:spPr>
          <a:xfrm>
            <a:off x="7553206" y="5374838"/>
            <a:ext cx="6124694"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State snapshots, checkpoint replay, and LangSmith integration for workflow analysis</a:t>
            </a:r>
            <a:endParaRPr lang="en-US" sz="1250" dirty="0"/>
          </a:p>
        </p:txBody>
      </p:sp>
      <p:sp>
        <p:nvSpPr>
          <p:cNvPr id="17" name="Text 14"/>
          <p:cNvSpPr/>
          <p:nvPr/>
        </p:nvSpPr>
        <p:spPr>
          <a:xfrm>
            <a:off x="793790" y="5966222"/>
            <a:ext cx="13042821" cy="254079"/>
          </a:xfrm>
          <a:prstGeom prst="rect">
            <a:avLst/>
          </a:prstGeom>
          <a:noFill/>
          <a:ln/>
        </p:spPr>
        <p:txBody>
          <a:bodyPr wrap="none" lIns="0" tIns="0" rIns="0" bIns="0" rtlCol="0" anchor="t"/>
          <a:lstStyle/>
          <a:p>
            <a:pPr algn="l" indent="0" marL="0">
              <a:lnSpc>
                <a:spcPts val="2000"/>
              </a:lnSpc>
              <a:buNone/>
            </a:pPr>
            <a:r>
              <a:rPr lang="en-US" sz="1250" b="1" dirty="0">
                <a:solidFill>
                  <a:srgbClr val="4A4A45"/>
                </a:solidFill>
                <a:latin typeface="Lato" pitchFamily="34" charset="0"/>
                <a:ea typeface="Lato" pitchFamily="34" charset="-122"/>
                <a:cs typeface="Lato" pitchFamily="34" charset="-120"/>
              </a:rPr>
              <a:t>Debugging Best Practices:</a:t>
            </a:r>
            <a:endParaRPr lang="en-US" sz="1250" dirty="0"/>
          </a:p>
        </p:txBody>
      </p:sp>
      <p:sp>
        <p:nvSpPr>
          <p:cNvPr id="18" name="Text 15"/>
          <p:cNvSpPr/>
          <p:nvPr/>
        </p:nvSpPr>
        <p:spPr>
          <a:xfrm>
            <a:off x="793790" y="6398895"/>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A4A45"/>
                </a:solidFill>
                <a:latin typeface="Lato" pitchFamily="34" charset="0"/>
                <a:ea typeface="Lato" pitchFamily="34" charset="-122"/>
                <a:cs typeface="Lato" pitchFamily="34" charset="-120"/>
              </a:rPr>
              <a:t>Use session IDs to trace execution paths</a:t>
            </a:r>
            <a:endParaRPr lang="en-US" sz="1250" dirty="0"/>
          </a:p>
        </p:txBody>
      </p:sp>
      <p:sp>
        <p:nvSpPr>
          <p:cNvPr id="19" name="Text 16"/>
          <p:cNvSpPr/>
          <p:nvPr/>
        </p:nvSpPr>
        <p:spPr>
          <a:xfrm>
            <a:off x="793790" y="6708458"/>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A4A45"/>
                </a:solidFill>
                <a:latin typeface="Lato" pitchFamily="34" charset="0"/>
                <a:ea typeface="Lato" pitchFamily="34" charset="-122"/>
                <a:cs typeface="Lato" pitchFamily="34" charset="-120"/>
              </a:rPr>
              <a:t>Log inputs/outputs at each processing step</a:t>
            </a:r>
            <a:endParaRPr lang="en-US" sz="1250" dirty="0"/>
          </a:p>
        </p:txBody>
      </p:sp>
      <p:sp>
        <p:nvSpPr>
          <p:cNvPr id="20" name="Text 17"/>
          <p:cNvSpPr/>
          <p:nvPr/>
        </p:nvSpPr>
        <p:spPr>
          <a:xfrm>
            <a:off x="793790" y="7018020"/>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A4A45"/>
                </a:solidFill>
                <a:latin typeface="Lato" pitchFamily="34" charset="0"/>
                <a:ea typeface="Lato" pitchFamily="34" charset="-122"/>
                <a:cs typeface="Lato" pitchFamily="34" charset="-120"/>
              </a:rPr>
              <a:t>Add human-in-the-loop checks for risky actions</a:t>
            </a:r>
            <a:endParaRPr lang="en-US" sz="1250" dirty="0"/>
          </a:p>
        </p:txBody>
      </p:sp>
      <p:sp>
        <p:nvSpPr>
          <p:cNvPr id="21" name="Text 18"/>
          <p:cNvSpPr/>
          <p:nvPr/>
        </p:nvSpPr>
        <p:spPr>
          <a:xfrm>
            <a:off x="793790" y="7327582"/>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A4A45"/>
                </a:solidFill>
                <a:latin typeface="Lato" pitchFamily="34" charset="0"/>
                <a:ea typeface="Lato" pitchFamily="34" charset="-122"/>
                <a:cs typeface="Lato" pitchFamily="34" charset="-120"/>
              </a:rPr>
              <a:t>Test tool-agent connections early in development</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2353"/>
            <a:ext cx="6674406" cy="496133"/>
          </a:xfrm>
          <a:prstGeom prst="rect">
            <a:avLst/>
          </a:prstGeom>
          <a:noFill/>
          <a:ln/>
        </p:spPr>
        <p:txBody>
          <a:bodyPr wrap="none" lIns="0" tIns="0" rIns="0" bIns="0" rtlCol="0" anchor="t"/>
          <a:lstStyle/>
          <a:p>
            <a:pPr algn="l" indent="0" marL="0">
              <a:lnSpc>
                <a:spcPts val="3900"/>
              </a:lnSpc>
              <a:buNone/>
            </a:pPr>
            <a:r>
              <a:rPr lang="en-US" sz="3100" b="1" dirty="0">
                <a:solidFill>
                  <a:srgbClr val="282824"/>
                </a:solidFill>
                <a:latin typeface="Lato Bold" pitchFamily="34" charset="0"/>
                <a:ea typeface="Lato Bold" pitchFamily="34" charset="-122"/>
                <a:cs typeface="Lato Bold" pitchFamily="34" charset="-120"/>
              </a:rPr>
              <a:t>Live Exercise — Build Your First Agent</a:t>
            </a:r>
            <a:endParaRPr lang="en-US" sz="3100" dirty="0"/>
          </a:p>
        </p:txBody>
      </p:sp>
      <p:sp>
        <p:nvSpPr>
          <p:cNvPr id="4" name="Text 1"/>
          <p:cNvSpPr/>
          <p:nvPr/>
        </p:nvSpPr>
        <p:spPr>
          <a:xfrm>
            <a:off x="793790" y="1466612"/>
            <a:ext cx="7556421" cy="254079"/>
          </a:xfrm>
          <a:prstGeom prst="rect">
            <a:avLst/>
          </a:prstGeom>
          <a:noFill/>
          <a:ln/>
        </p:spPr>
        <p:txBody>
          <a:bodyPr wrap="none" lIns="0" tIns="0" rIns="0" bIns="0" rtlCol="0" anchor="t"/>
          <a:lstStyle/>
          <a:p>
            <a:pPr algn="l" indent="0" marL="0">
              <a:lnSpc>
                <a:spcPts val="2000"/>
              </a:lnSpc>
              <a:buNone/>
            </a:pPr>
            <a:r>
              <a:rPr lang="en-US" sz="1250" b="1" dirty="0">
                <a:solidFill>
                  <a:srgbClr val="4A4A45"/>
                </a:solidFill>
                <a:latin typeface="Lato" pitchFamily="34" charset="0"/>
                <a:ea typeface="Lato" pitchFamily="34" charset="-122"/>
                <a:cs typeface="Lato" pitchFamily="34" charset="-120"/>
              </a:rPr>
              <a:t>Framework options:</a:t>
            </a:r>
            <a:endParaRPr lang="en-US" sz="1250" dirty="0"/>
          </a:p>
        </p:txBody>
      </p:sp>
      <p:sp>
        <p:nvSpPr>
          <p:cNvPr id="5" name="Shape 2"/>
          <p:cNvSpPr/>
          <p:nvPr/>
        </p:nvSpPr>
        <p:spPr>
          <a:xfrm>
            <a:off x="793790" y="1899285"/>
            <a:ext cx="357188" cy="357188"/>
          </a:xfrm>
          <a:prstGeom prst="roundRect">
            <a:avLst>
              <a:gd name="adj" fmla="val 6668"/>
            </a:avLst>
          </a:prstGeom>
          <a:solidFill>
            <a:srgbClr val="E5DFD2"/>
          </a:solidFill>
          <a:ln/>
        </p:spPr>
      </p:sp>
      <p:sp>
        <p:nvSpPr>
          <p:cNvPr id="6" name="Text 3"/>
          <p:cNvSpPr/>
          <p:nvPr/>
        </p:nvSpPr>
        <p:spPr>
          <a:xfrm>
            <a:off x="1309687" y="1953816"/>
            <a:ext cx="1984653" cy="25562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Lato Bold" pitchFamily="34" charset="0"/>
                <a:ea typeface="Lato Bold" pitchFamily="34" charset="-122"/>
                <a:cs typeface="Lato Bold" pitchFamily="34" charset="-120"/>
              </a:rPr>
              <a:t>🧠</a:t>
            </a:r>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 CrewAI</a:t>
            </a:r>
            <a:endParaRPr lang="en-US" sz="1550" dirty="0"/>
          </a:p>
        </p:txBody>
      </p:sp>
      <p:sp>
        <p:nvSpPr>
          <p:cNvPr id="7" name="Text 4"/>
          <p:cNvSpPr/>
          <p:nvPr/>
        </p:nvSpPr>
        <p:spPr>
          <a:xfrm>
            <a:off x="1309687" y="2304693"/>
            <a:ext cx="3163133"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Easiest to set up</a:t>
            </a:r>
            <a:endParaRPr lang="en-US" sz="1250" dirty="0"/>
          </a:p>
        </p:txBody>
      </p:sp>
      <p:sp>
        <p:nvSpPr>
          <p:cNvPr id="8" name="Shape 5"/>
          <p:cNvSpPr/>
          <p:nvPr/>
        </p:nvSpPr>
        <p:spPr>
          <a:xfrm>
            <a:off x="4671179" y="1899285"/>
            <a:ext cx="357188" cy="357188"/>
          </a:xfrm>
          <a:prstGeom prst="roundRect">
            <a:avLst>
              <a:gd name="adj" fmla="val 6668"/>
            </a:avLst>
          </a:prstGeom>
          <a:solidFill>
            <a:srgbClr val="E5DFD2"/>
          </a:solidFill>
          <a:ln/>
        </p:spPr>
      </p:sp>
      <p:sp>
        <p:nvSpPr>
          <p:cNvPr id="9" name="Text 6"/>
          <p:cNvSpPr/>
          <p:nvPr/>
        </p:nvSpPr>
        <p:spPr>
          <a:xfrm>
            <a:off x="5187077" y="1953816"/>
            <a:ext cx="1984653" cy="25562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Lato Bold" pitchFamily="34" charset="0"/>
                <a:ea typeface="Lato Bold" pitchFamily="34" charset="-122"/>
                <a:cs typeface="Lato Bold" pitchFamily="34" charset="-120"/>
              </a:rPr>
              <a:t>🛠️</a:t>
            </a:r>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 LangChain</a:t>
            </a:r>
            <a:endParaRPr lang="en-US" sz="1550" dirty="0"/>
          </a:p>
        </p:txBody>
      </p:sp>
      <p:sp>
        <p:nvSpPr>
          <p:cNvPr id="10" name="Text 7"/>
          <p:cNvSpPr/>
          <p:nvPr/>
        </p:nvSpPr>
        <p:spPr>
          <a:xfrm>
            <a:off x="5187077" y="2304693"/>
            <a:ext cx="3163133"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Modular tool pipelines</a:t>
            </a:r>
            <a:endParaRPr lang="en-US" sz="1250" dirty="0"/>
          </a:p>
        </p:txBody>
      </p:sp>
      <p:sp>
        <p:nvSpPr>
          <p:cNvPr id="11" name="Shape 8"/>
          <p:cNvSpPr/>
          <p:nvPr/>
        </p:nvSpPr>
        <p:spPr>
          <a:xfrm>
            <a:off x="793790" y="2876312"/>
            <a:ext cx="357188" cy="357188"/>
          </a:xfrm>
          <a:prstGeom prst="roundRect">
            <a:avLst>
              <a:gd name="adj" fmla="val 6668"/>
            </a:avLst>
          </a:prstGeom>
          <a:solidFill>
            <a:srgbClr val="E5DFD2"/>
          </a:solidFill>
          <a:ln/>
        </p:spPr>
      </p:sp>
      <p:sp>
        <p:nvSpPr>
          <p:cNvPr id="12" name="Text 9"/>
          <p:cNvSpPr/>
          <p:nvPr/>
        </p:nvSpPr>
        <p:spPr>
          <a:xfrm>
            <a:off x="1309687" y="2930843"/>
            <a:ext cx="1984653" cy="25562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Lato Bold" pitchFamily="34" charset="0"/>
                <a:ea typeface="Lato Bold" pitchFamily="34" charset="-122"/>
                <a:cs typeface="Lato Bold" pitchFamily="34" charset="-120"/>
              </a:rPr>
              <a:t>💬</a:t>
            </a:r>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 AutoGen</a:t>
            </a:r>
            <a:endParaRPr lang="en-US" sz="1550" dirty="0"/>
          </a:p>
        </p:txBody>
      </p:sp>
      <p:sp>
        <p:nvSpPr>
          <p:cNvPr id="13" name="Text 10"/>
          <p:cNvSpPr/>
          <p:nvPr/>
        </p:nvSpPr>
        <p:spPr>
          <a:xfrm>
            <a:off x="1309687" y="3281720"/>
            <a:ext cx="7040523"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Conversational flow control</a:t>
            </a:r>
            <a:endParaRPr lang="en-US" sz="1250" dirty="0"/>
          </a:p>
        </p:txBody>
      </p:sp>
      <p:sp>
        <p:nvSpPr>
          <p:cNvPr id="14" name="Shape 11"/>
          <p:cNvSpPr/>
          <p:nvPr/>
        </p:nvSpPr>
        <p:spPr>
          <a:xfrm>
            <a:off x="793790" y="3714393"/>
            <a:ext cx="158710" cy="952619"/>
          </a:xfrm>
          <a:prstGeom prst="roundRect">
            <a:avLst>
              <a:gd name="adj" fmla="val 15007"/>
            </a:avLst>
          </a:prstGeom>
          <a:solidFill>
            <a:srgbClr val="E5DFD2"/>
          </a:solidFill>
          <a:ln/>
        </p:spPr>
      </p:sp>
      <p:sp>
        <p:nvSpPr>
          <p:cNvPr id="15" name="Text 12"/>
          <p:cNvSpPr/>
          <p:nvPr/>
        </p:nvSpPr>
        <p:spPr>
          <a:xfrm>
            <a:off x="1111210" y="3873103"/>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Set Goal</a:t>
            </a:r>
            <a:endParaRPr lang="en-US" sz="1550" dirty="0"/>
          </a:p>
        </p:txBody>
      </p:sp>
      <p:sp>
        <p:nvSpPr>
          <p:cNvPr id="16" name="Text 13"/>
          <p:cNvSpPr/>
          <p:nvPr/>
        </p:nvSpPr>
        <p:spPr>
          <a:xfrm>
            <a:off x="1111210" y="4216360"/>
            <a:ext cx="7239000"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Create an agent with memory + 1 tool</a:t>
            </a:r>
            <a:endParaRPr lang="en-US" sz="1250" dirty="0"/>
          </a:p>
        </p:txBody>
      </p:sp>
      <p:sp>
        <p:nvSpPr>
          <p:cNvPr id="17" name="Shape 14"/>
          <p:cNvSpPr/>
          <p:nvPr/>
        </p:nvSpPr>
        <p:spPr>
          <a:xfrm>
            <a:off x="1031915" y="4786074"/>
            <a:ext cx="158710" cy="952619"/>
          </a:xfrm>
          <a:prstGeom prst="roundRect">
            <a:avLst>
              <a:gd name="adj" fmla="val 15007"/>
            </a:avLst>
          </a:prstGeom>
          <a:solidFill>
            <a:srgbClr val="E5DFD2"/>
          </a:solidFill>
          <a:ln/>
        </p:spPr>
      </p:sp>
      <p:sp>
        <p:nvSpPr>
          <p:cNvPr id="18" name="Text 15"/>
          <p:cNvSpPr/>
          <p:nvPr/>
        </p:nvSpPr>
        <p:spPr>
          <a:xfrm>
            <a:off x="1349335" y="4944785"/>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Run Task</a:t>
            </a:r>
            <a:endParaRPr lang="en-US" sz="1550" dirty="0"/>
          </a:p>
        </p:txBody>
      </p:sp>
      <p:sp>
        <p:nvSpPr>
          <p:cNvPr id="19" name="Text 16"/>
          <p:cNvSpPr/>
          <p:nvPr/>
        </p:nvSpPr>
        <p:spPr>
          <a:xfrm>
            <a:off x="1349335" y="5288042"/>
            <a:ext cx="7000875"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Run a task with state and external call</a:t>
            </a:r>
            <a:endParaRPr lang="en-US" sz="1250" dirty="0"/>
          </a:p>
        </p:txBody>
      </p:sp>
      <p:sp>
        <p:nvSpPr>
          <p:cNvPr id="20" name="Shape 17"/>
          <p:cNvSpPr/>
          <p:nvPr/>
        </p:nvSpPr>
        <p:spPr>
          <a:xfrm>
            <a:off x="1270040" y="5857756"/>
            <a:ext cx="158710" cy="952619"/>
          </a:xfrm>
          <a:prstGeom prst="roundRect">
            <a:avLst>
              <a:gd name="adj" fmla="val 15007"/>
            </a:avLst>
          </a:prstGeom>
          <a:solidFill>
            <a:srgbClr val="E5DFD2"/>
          </a:solidFill>
          <a:ln/>
        </p:spPr>
      </p:sp>
      <p:sp>
        <p:nvSpPr>
          <p:cNvPr id="21" name="Text 18"/>
          <p:cNvSpPr/>
          <p:nvPr/>
        </p:nvSpPr>
        <p:spPr>
          <a:xfrm>
            <a:off x="1587460" y="6016466"/>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Observe</a:t>
            </a:r>
            <a:endParaRPr lang="en-US" sz="1550" dirty="0"/>
          </a:p>
        </p:txBody>
      </p:sp>
      <p:sp>
        <p:nvSpPr>
          <p:cNvPr id="22" name="Text 19"/>
          <p:cNvSpPr/>
          <p:nvPr/>
        </p:nvSpPr>
        <p:spPr>
          <a:xfrm>
            <a:off x="1587460" y="6359723"/>
            <a:ext cx="6762750" cy="25407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Log and observe behavior</a:t>
            </a:r>
            <a:endParaRPr lang="en-US" sz="1250" dirty="0"/>
          </a:p>
        </p:txBody>
      </p:sp>
      <p:sp>
        <p:nvSpPr>
          <p:cNvPr id="23" name="Text 20"/>
          <p:cNvSpPr/>
          <p:nvPr/>
        </p:nvSpPr>
        <p:spPr>
          <a:xfrm>
            <a:off x="793790" y="6988969"/>
            <a:ext cx="7556421" cy="508159"/>
          </a:xfrm>
          <a:prstGeom prst="rect">
            <a:avLst/>
          </a:prstGeom>
          <a:noFill/>
          <a:ln/>
        </p:spPr>
        <p:txBody>
          <a:bodyPr wrap="squar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We'll use Colab. Start small. If it breaks, trace it — that's the point. Choose any framework — you'll all reach the same goal from different angles.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41784"/>
            <a:ext cx="10106978" cy="708779"/>
          </a:xfrm>
          <a:prstGeom prst="rect">
            <a:avLst/>
          </a:prstGeom>
          <a:noFill/>
          <a:ln/>
        </p:spPr>
        <p:txBody>
          <a:bodyPr wrap="non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What Can Go Wrong (And How to Fix It)</a:t>
            </a:r>
            <a:endParaRPr lang="en-US" sz="4450" dirty="0"/>
          </a:p>
        </p:txBody>
      </p:sp>
      <p:sp>
        <p:nvSpPr>
          <p:cNvPr id="3" name="Shape 1"/>
          <p:cNvSpPr/>
          <p:nvPr/>
        </p:nvSpPr>
        <p:spPr>
          <a:xfrm>
            <a:off x="793790" y="2104192"/>
            <a:ext cx="6407944" cy="4202549"/>
          </a:xfrm>
          <a:prstGeom prst="roundRect">
            <a:avLst>
              <a:gd name="adj" fmla="val 810"/>
            </a:avLst>
          </a:prstGeom>
          <a:solidFill>
            <a:srgbClr val="E5DFD2"/>
          </a:solidFill>
          <a:ln/>
        </p:spPr>
      </p:sp>
      <p:sp>
        <p:nvSpPr>
          <p:cNvPr id="4" name="Text 2"/>
          <p:cNvSpPr/>
          <p:nvPr/>
        </p:nvSpPr>
        <p:spPr>
          <a:xfrm>
            <a:off x="1020604" y="233100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Common Problems</a:t>
            </a:r>
            <a:endParaRPr lang="en-US" sz="2200" dirty="0"/>
          </a:p>
        </p:txBody>
      </p:sp>
      <p:sp>
        <p:nvSpPr>
          <p:cNvPr id="5" name="Text 3"/>
          <p:cNvSpPr/>
          <p:nvPr/>
        </p:nvSpPr>
        <p:spPr>
          <a:xfrm>
            <a:off x="1020604" y="2821424"/>
            <a:ext cx="5954316" cy="73342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Tool doesn't respond → Check prompt structure and tool definition</a:t>
            </a:r>
            <a:endParaRPr lang="en-US" sz="1750" dirty="0"/>
          </a:p>
        </p:txBody>
      </p:sp>
      <p:sp>
        <p:nvSpPr>
          <p:cNvPr id="6" name="Text 4"/>
          <p:cNvSpPr/>
          <p:nvPr/>
        </p:nvSpPr>
        <p:spPr>
          <a:xfrm>
            <a:off x="1020604" y="3634145"/>
            <a:ext cx="5954316" cy="73342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Memory not updating → Confirm save state after execution</a:t>
            </a:r>
            <a:endParaRPr lang="en-US" sz="1750" dirty="0"/>
          </a:p>
        </p:txBody>
      </p:sp>
      <p:sp>
        <p:nvSpPr>
          <p:cNvPr id="7" name="Text 5"/>
          <p:cNvSpPr/>
          <p:nvPr/>
        </p:nvSpPr>
        <p:spPr>
          <a:xfrm>
            <a:off x="1020604" y="4446865"/>
            <a:ext cx="5954316" cy="37052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Agent stalls or loops → Look at reasoning steps</a:t>
            </a:r>
            <a:endParaRPr lang="en-US" sz="1750" dirty="0"/>
          </a:p>
        </p:txBody>
      </p:sp>
      <p:sp>
        <p:nvSpPr>
          <p:cNvPr id="8" name="Text 6"/>
          <p:cNvSpPr/>
          <p:nvPr/>
        </p:nvSpPr>
        <p:spPr>
          <a:xfrm>
            <a:off x="1020604" y="4896683"/>
            <a:ext cx="5954316" cy="73342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Output looks wrong → Adjust temperature, fix context</a:t>
            </a:r>
            <a:endParaRPr lang="en-US" sz="1750" dirty="0"/>
          </a:p>
        </p:txBody>
      </p:sp>
      <p:sp>
        <p:nvSpPr>
          <p:cNvPr id="9" name="Text 7"/>
          <p:cNvSpPr/>
          <p:nvPr/>
        </p:nvSpPr>
        <p:spPr>
          <a:xfrm>
            <a:off x="1020604" y="5709404"/>
            <a:ext cx="5954316" cy="37052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Models break silently → Pin versions, use logs</a:t>
            </a:r>
            <a:endParaRPr lang="en-US" sz="1750" dirty="0"/>
          </a:p>
        </p:txBody>
      </p:sp>
      <p:sp>
        <p:nvSpPr>
          <p:cNvPr id="10" name="Shape 8"/>
          <p:cNvSpPr/>
          <p:nvPr/>
        </p:nvSpPr>
        <p:spPr>
          <a:xfrm>
            <a:off x="7428548" y="2104192"/>
            <a:ext cx="6408063" cy="4202549"/>
          </a:xfrm>
          <a:prstGeom prst="roundRect">
            <a:avLst>
              <a:gd name="adj" fmla="val 810"/>
            </a:avLst>
          </a:prstGeom>
          <a:solidFill>
            <a:srgbClr val="E5DFD2"/>
          </a:solidFill>
          <a:ln/>
        </p:spPr>
      </p:sp>
      <p:sp>
        <p:nvSpPr>
          <p:cNvPr id="11" name="Text 9"/>
          <p:cNvSpPr/>
          <p:nvPr/>
        </p:nvSpPr>
        <p:spPr>
          <a:xfrm>
            <a:off x="7655362" y="233100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Best Practices</a:t>
            </a:r>
            <a:endParaRPr lang="en-US" sz="2200" dirty="0"/>
          </a:p>
        </p:txBody>
      </p:sp>
      <p:sp>
        <p:nvSpPr>
          <p:cNvPr id="12" name="Text 10"/>
          <p:cNvSpPr/>
          <p:nvPr/>
        </p:nvSpPr>
        <p:spPr>
          <a:xfrm>
            <a:off x="7655362" y="2821424"/>
            <a:ext cx="5954435" cy="37052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Always log intermediate steps</a:t>
            </a:r>
            <a:endParaRPr lang="en-US" sz="1750" dirty="0"/>
          </a:p>
        </p:txBody>
      </p:sp>
      <p:sp>
        <p:nvSpPr>
          <p:cNvPr id="13" name="Text 11"/>
          <p:cNvSpPr/>
          <p:nvPr/>
        </p:nvSpPr>
        <p:spPr>
          <a:xfrm>
            <a:off x="7655362" y="3271242"/>
            <a:ext cx="5954435" cy="37052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Validate tool outputs early</a:t>
            </a:r>
            <a:endParaRPr lang="en-US" sz="1750" dirty="0"/>
          </a:p>
        </p:txBody>
      </p:sp>
      <p:sp>
        <p:nvSpPr>
          <p:cNvPr id="14" name="Text 12"/>
          <p:cNvSpPr/>
          <p:nvPr/>
        </p:nvSpPr>
        <p:spPr>
          <a:xfrm>
            <a:off x="7655362" y="3721060"/>
            <a:ext cx="5954435" cy="37052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Use verbose/debug settings</a:t>
            </a:r>
            <a:endParaRPr lang="en-US" sz="1750" dirty="0"/>
          </a:p>
        </p:txBody>
      </p:sp>
      <p:sp>
        <p:nvSpPr>
          <p:cNvPr id="15" name="Text 13"/>
          <p:cNvSpPr/>
          <p:nvPr/>
        </p:nvSpPr>
        <p:spPr>
          <a:xfrm>
            <a:off x="7655362" y="4170878"/>
            <a:ext cx="5954435" cy="37052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Lato" pitchFamily="34" charset="0"/>
                <a:ea typeface="Lato" pitchFamily="34" charset="-122"/>
                <a:cs typeface="Lato" pitchFamily="34" charset="-120"/>
              </a:rPr>
              <a:t>✅</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Debug together — pair solving works best</a:t>
            </a:r>
            <a:endParaRPr lang="en-US" sz="1750" dirty="0"/>
          </a:p>
        </p:txBody>
      </p:sp>
      <p:sp>
        <p:nvSpPr>
          <p:cNvPr id="16" name="Text 14"/>
          <p:cNvSpPr/>
          <p:nvPr/>
        </p:nvSpPr>
        <p:spPr>
          <a:xfrm>
            <a:off x="793790" y="656189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Most failures happen silently. Pin model versions. Force logging at every layer. Think like a debugger: What did the agent know? When? What changed?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46146"/>
            <a:ext cx="6159103" cy="708779"/>
          </a:xfrm>
          <a:prstGeom prst="rect">
            <a:avLst/>
          </a:prstGeom>
          <a:noFill/>
          <a:ln/>
        </p:spPr>
        <p:txBody>
          <a:bodyPr wrap="non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Wrap-Up &amp; What's Next</a:t>
            </a:r>
            <a:endParaRPr lang="en-US" sz="4450" dirty="0"/>
          </a:p>
        </p:txBody>
      </p:sp>
      <p:sp>
        <p:nvSpPr>
          <p:cNvPr id="3" name="Shape 1"/>
          <p:cNvSpPr/>
          <p:nvPr/>
        </p:nvSpPr>
        <p:spPr>
          <a:xfrm>
            <a:off x="793790" y="2708553"/>
            <a:ext cx="510302" cy="510302"/>
          </a:xfrm>
          <a:prstGeom prst="roundRect">
            <a:avLst>
              <a:gd name="adj" fmla="val 6667"/>
            </a:avLst>
          </a:prstGeom>
          <a:solidFill>
            <a:srgbClr val="E5DFD2"/>
          </a:solidFill>
          <a:ln/>
        </p:spPr>
      </p:sp>
      <p:sp>
        <p:nvSpPr>
          <p:cNvPr id="4" name="Text 2"/>
          <p:cNvSpPr/>
          <p:nvPr/>
        </p:nvSpPr>
        <p:spPr>
          <a:xfrm>
            <a:off x="1530906" y="2786420"/>
            <a:ext cx="2912745" cy="36195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Lato Bold" pitchFamily="34" charset="0"/>
                <a:ea typeface="Lato Bold" pitchFamily="34" charset="-122"/>
                <a:cs typeface="Lato Bold" pitchFamily="34" charset="-120"/>
              </a:rPr>
              <a:t>💬</a:t>
            </a:r>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 What did you build?</a:t>
            </a:r>
            <a:endParaRPr lang="en-US" sz="2200" dirty="0"/>
          </a:p>
        </p:txBody>
      </p:sp>
      <p:sp>
        <p:nvSpPr>
          <p:cNvPr id="5" name="Shape 3"/>
          <p:cNvSpPr/>
          <p:nvPr/>
        </p:nvSpPr>
        <p:spPr>
          <a:xfrm>
            <a:off x="5235893" y="2708553"/>
            <a:ext cx="510302" cy="510302"/>
          </a:xfrm>
          <a:prstGeom prst="roundRect">
            <a:avLst>
              <a:gd name="adj" fmla="val 6667"/>
            </a:avLst>
          </a:prstGeom>
          <a:solidFill>
            <a:srgbClr val="E5DFD2"/>
          </a:solidFill>
          <a:ln/>
        </p:spPr>
      </p:sp>
      <p:sp>
        <p:nvSpPr>
          <p:cNvPr id="6" name="Text 4"/>
          <p:cNvSpPr/>
          <p:nvPr/>
        </p:nvSpPr>
        <p:spPr>
          <a:xfrm>
            <a:off x="5973008" y="2786420"/>
            <a:ext cx="3416379" cy="36195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Lato Bold" pitchFamily="34" charset="0"/>
                <a:ea typeface="Lato Bold" pitchFamily="34" charset="-122"/>
                <a:cs typeface="Lato Bold" pitchFamily="34" charset="-120"/>
              </a:rPr>
              <a:t>💥</a:t>
            </a:r>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 What failed — and why?</a:t>
            </a:r>
            <a:endParaRPr lang="en-US" sz="2200" dirty="0"/>
          </a:p>
        </p:txBody>
      </p:sp>
      <p:sp>
        <p:nvSpPr>
          <p:cNvPr id="7" name="Shape 5"/>
          <p:cNvSpPr/>
          <p:nvPr/>
        </p:nvSpPr>
        <p:spPr>
          <a:xfrm>
            <a:off x="9677995" y="2708553"/>
            <a:ext cx="510302" cy="510302"/>
          </a:xfrm>
          <a:prstGeom prst="roundRect">
            <a:avLst>
              <a:gd name="adj" fmla="val 6667"/>
            </a:avLst>
          </a:prstGeom>
          <a:solidFill>
            <a:srgbClr val="E5DFD2"/>
          </a:solidFill>
          <a:ln/>
        </p:spPr>
      </p:sp>
      <p:sp>
        <p:nvSpPr>
          <p:cNvPr id="8" name="Text 6"/>
          <p:cNvSpPr/>
          <p:nvPr/>
        </p:nvSpPr>
        <p:spPr>
          <a:xfrm>
            <a:off x="10415111" y="2786420"/>
            <a:ext cx="3421499" cy="71628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Lato Bold" pitchFamily="34" charset="0"/>
                <a:ea typeface="Lato Bold" pitchFamily="34" charset="-122"/>
                <a:cs typeface="Lato Bold" pitchFamily="34" charset="-120"/>
              </a:rPr>
              <a:t>🛠️</a:t>
            </a:r>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 What would you change?</a:t>
            </a:r>
            <a:endParaRPr lang="en-US" sz="2200" dirty="0"/>
          </a:p>
        </p:txBody>
      </p:sp>
      <p:sp>
        <p:nvSpPr>
          <p:cNvPr id="9" name="Text 7"/>
          <p:cNvSpPr/>
          <p:nvPr/>
        </p:nvSpPr>
        <p:spPr>
          <a:xfrm>
            <a:off x="793790" y="3757851"/>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4A4A45"/>
                </a:solidFill>
                <a:latin typeface="Lato" pitchFamily="34" charset="0"/>
                <a:ea typeface="Lato" pitchFamily="34" charset="-122"/>
                <a:cs typeface="Lato" pitchFamily="34" charset="-120"/>
              </a:rPr>
              <a:t>Tomorrow's Challenge:</a:t>
            </a:r>
            <a:pPr algn="l" indent="0" marL="0">
              <a:lnSpc>
                <a:spcPts val="2850"/>
              </a:lnSpc>
              <a:buNone/>
            </a:pPr>
            <a:r>
              <a:rPr lang="en-US" sz="1750" dirty="0">
                <a:solidFill>
                  <a:srgbClr val="4A4A45"/>
                </a:solidFill>
                <a:latin typeface="Lato" pitchFamily="34" charset="0"/>
                <a:ea typeface="Lato" pitchFamily="34" charset="-122"/>
                <a:cs typeface="Lato" pitchFamily="34" charset="-120"/>
              </a:rPr>
              <a:t> Your agents will negotiate!</a:t>
            </a:r>
            <a:endParaRPr lang="en-US" sz="1750" dirty="0"/>
          </a:p>
        </p:txBody>
      </p:sp>
      <p:sp>
        <p:nvSpPr>
          <p:cNvPr id="10" name="Text 8"/>
          <p:cNvSpPr/>
          <p:nvPr/>
        </p:nvSpPr>
        <p:spPr>
          <a:xfrm>
            <a:off x="793790" y="4375904"/>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4A4A45"/>
                </a:solidFill>
                <a:latin typeface="Lato" pitchFamily="34" charset="0"/>
                <a:ea typeface="Lato" pitchFamily="34" charset="-122"/>
                <a:cs typeface="Lato" pitchFamily="34" charset="-120"/>
              </a:rPr>
              <a:t>Preparation:</a:t>
            </a:r>
            <a:endParaRPr lang="en-US" sz="1750" dirty="0"/>
          </a:p>
        </p:txBody>
      </p:sp>
      <p:sp>
        <p:nvSpPr>
          <p:cNvPr id="11" name="Text 9"/>
          <p:cNvSpPr/>
          <p:nvPr/>
        </p:nvSpPr>
        <p:spPr>
          <a:xfrm>
            <a:off x="793790" y="499395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Take your trace logs with you</a:t>
            </a:r>
            <a:endParaRPr lang="en-US" sz="1750" dirty="0"/>
          </a:p>
        </p:txBody>
      </p:sp>
      <p:sp>
        <p:nvSpPr>
          <p:cNvPr id="12" name="Text 10"/>
          <p:cNvSpPr/>
          <p:nvPr/>
        </p:nvSpPr>
        <p:spPr>
          <a:xfrm>
            <a:off x="793790" y="5436156"/>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Bring questions, bugs, and ideas to share</a:t>
            </a:r>
            <a:endParaRPr lang="en-US" sz="1750" dirty="0"/>
          </a:p>
        </p:txBody>
      </p:sp>
      <p:sp>
        <p:nvSpPr>
          <p:cNvPr id="13" name="Text 11"/>
          <p:cNvSpPr/>
          <p:nvPr/>
        </p:nvSpPr>
        <p:spPr>
          <a:xfrm>
            <a:off x="793790" y="587835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Reflect on today's learnings (no wrong answers!)</a:t>
            </a:r>
            <a:endParaRPr lang="en-US" sz="1750" dirty="0"/>
          </a:p>
        </p:txBody>
      </p:sp>
      <p:sp>
        <p:nvSpPr>
          <p:cNvPr id="14" name="Text 12"/>
          <p:cNvSpPr/>
          <p:nvPr/>
        </p:nvSpPr>
        <p:spPr>
          <a:xfrm>
            <a:off x="793790" y="632055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Keep your working notebooks for Day 2</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2025-06-15T21:34:15Z</dcterms:created>
  <dcterms:modified xsi:type="dcterms:W3CDTF">2025-06-15T21:34:15Z</dcterms:modified>
</cp:coreProperties>
</file>